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3246120"/>
          </a:xfrm>
          <a:prstGeom prst="rect">
            <a:avLst/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extract_s1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320040"/>
            <a:ext cx="1051560" cy="9046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368" y="713232"/>
            <a:ext cx="97840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Physical Literacy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536192"/>
            <a:ext cx="10332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ptos"/>
              </a:rPr>
              <a:t>at Towcester C of E Primary School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359152"/>
            <a:ext cx="103327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FFFFFF"/>
                </a:solidFill>
                <a:latin typeface="Aptos"/>
              </a:rPr>
              <a:t>Helping every child build a positive relationship with movement — for life.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794760"/>
            <a:ext cx="10607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E3548"/>
                </a:solidFill>
                <a:latin typeface="Aptos"/>
              </a:rPr>
              <a:t>A simple guide for parents, carers and staff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4443984"/>
            <a:ext cx="10607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626C76"/>
                </a:solidFill>
                <a:latin typeface="Aptos"/>
              </a:rPr>
              <a:t>What physical literacy means  •  Why it matters  •  What we do  •  How families can help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5257800"/>
            <a:ext cx="10744200" cy="658368"/>
          </a:xfrm>
          <a:prstGeom prst="roundRect">
            <a:avLst>
              <a:gd name="adj" fmla="val 12000"/>
            </a:avLst>
          </a:prstGeom>
          <a:solidFill>
            <a:srgbClr val="F6F8FA"/>
          </a:solidFill>
          <a:ln>
            <a:solidFill>
              <a:srgbClr val="F6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5358384"/>
            <a:ext cx="10241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548"/>
                </a:solidFill>
                <a:latin typeface="Aptos"/>
              </a:rPr>
              <a:t>Our aim: children who feel confident, motivated and able to enjoy being active.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0528"/>
            <a:ext cx="5943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26C76"/>
                </a:solidFill>
                <a:latin typeface="Aptos"/>
              </a:rPr>
              <a:t>Towcester C of E Primary School  •  Physical Literacy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8428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26C76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E3548"/>
                </a:solidFill>
                <a:latin typeface="Aptos"/>
              </a:rPr>
              <a:t>What is physical literacy?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41248"/>
            <a:ext cx="10424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It is much more than being “good at sport”.</a:t>
            </a:r>
          </a:p>
        </p:txBody>
      </p:sp>
      <p:pic>
        <p:nvPicPr>
          <p:cNvPr id="5" name="Picture 4" descr="extract_s1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64592"/>
            <a:ext cx="804672" cy="6922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417320"/>
            <a:ext cx="10881360" cy="1170432"/>
          </a:xfrm>
          <a:prstGeom prst="roundRect">
            <a:avLst>
              <a:gd name="adj" fmla="val 12000"/>
            </a:avLst>
          </a:prstGeom>
          <a:solidFill>
            <a:srgbClr val="E6F7FD"/>
          </a:solidFill>
          <a:ln>
            <a:solidFill>
              <a:srgbClr val="E6F7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581912"/>
            <a:ext cx="10332720" cy="804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1E3548"/>
                </a:solidFill>
                <a:latin typeface="Aptos"/>
              </a:rPr>
              <a:t>Physical literacy is our relationship with movement and physical activity throughout life.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971800"/>
            <a:ext cx="3401568" cy="24231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58368" y="2971800"/>
            <a:ext cx="91440" cy="2423160"/>
          </a:xfrm>
          <a:prstGeom prst="roundRect">
            <a:avLst>
              <a:gd name="adj" fmla="val 12000"/>
            </a:avLst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3136392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EB1860"/>
                </a:solidFill>
                <a:latin typeface="Aptos"/>
              </a:rPr>
              <a:t>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5607" y="3099816"/>
            <a:ext cx="239572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Positive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5607" y="3538728"/>
            <a:ext cx="2395728" cy="1709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Movement feels enjoyable, safe and worthwhile.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2971800"/>
            <a:ext cx="3401568" cy="24231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389120" y="2971800"/>
            <a:ext cx="91440" cy="2423160"/>
          </a:xfrm>
          <a:prstGeom prst="roundRect">
            <a:avLst>
              <a:gd name="adj" fmla="val 12000"/>
            </a:avLst>
          </a:prstGeom>
          <a:solidFill>
            <a:srgbClr val="F79331"/>
          </a:solidFill>
          <a:ln>
            <a:solidFill>
              <a:srgbClr val="F79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17720" y="3136392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79331"/>
                </a:solidFill>
                <a:latin typeface="Aptos"/>
              </a:rPr>
              <a:t>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6359" y="3099816"/>
            <a:ext cx="239572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Meaningful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66359" y="3538728"/>
            <a:ext cx="2395728" cy="1709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Children see movement as part of who they are and everyday life.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19872" y="2971800"/>
            <a:ext cx="3401568" cy="24231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119872" y="2971800"/>
            <a:ext cx="91440" cy="2423160"/>
          </a:xfrm>
          <a:prstGeom prst="roundRect">
            <a:avLst>
              <a:gd name="adj" fmla="val 12000"/>
            </a:avLst>
          </a:prstGeom>
          <a:solidFill>
            <a:srgbClr val="0FAEDD"/>
          </a:solidFill>
          <a:ln>
            <a:solidFill>
              <a:srgbClr val="0FAE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48472" y="3136392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0FAEDD"/>
                </a:solidFill>
                <a:latin typeface="Aptos"/>
              </a:rPr>
              <a:t>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7112" y="3099816"/>
            <a:ext cx="239572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For life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7112" y="3538728"/>
            <a:ext cx="2395728" cy="1709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Experiences now can shape choices about being active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5715000"/>
            <a:ext cx="10058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E3548"/>
                </a:solidFill>
                <a:latin typeface="Aptos"/>
              </a:rPr>
              <a:t>The goal is not one sport or one level of ability — it is a lasting, positive connection with movement.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510528"/>
            <a:ext cx="5943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26C76"/>
                </a:solidFill>
                <a:latin typeface="Aptos"/>
              </a:rPr>
              <a:t>Towcester C of E Primary School  •  Physical Literacy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8428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26C76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E3548"/>
                </a:solidFill>
                <a:latin typeface="Aptos"/>
              </a:rPr>
              <a:t>Why does it matter?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41248"/>
            <a:ext cx="10424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Positive movement experiences can influence whether children choose to be active.</a:t>
            </a:r>
          </a:p>
        </p:txBody>
      </p:sp>
      <p:pic>
        <p:nvPicPr>
          <p:cNvPr id="5" name="Picture 4" descr="extract_s1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64592"/>
            <a:ext cx="804672" cy="6922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85800" y="1417320"/>
            <a:ext cx="5349240" cy="12618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91440" cy="1261872"/>
          </a:xfrm>
          <a:prstGeom prst="roundRect">
            <a:avLst>
              <a:gd name="adj" fmla="val 12000"/>
            </a:avLst>
          </a:prstGeom>
          <a:solidFill>
            <a:srgbClr val="0FAEDD"/>
          </a:solidFill>
          <a:ln>
            <a:solidFill>
              <a:srgbClr val="0FAE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581912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0FAEDD"/>
                </a:solidFill>
                <a:latin typeface="Aptos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1545336"/>
            <a:ext cx="4343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Confidence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984248"/>
            <a:ext cx="4343400" cy="5486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“I can have a go.” Children build belief through success, support and practice.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417320"/>
            <a:ext cx="5349240" cy="12618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91440" cy="1261872"/>
          </a:xfrm>
          <a:prstGeom prst="roundRect">
            <a:avLst>
              <a:gd name="adj" fmla="val 12000"/>
            </a:avLst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0" y="1581912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EB1860"/>
                </a:solidFill>
                <a:latin typeface="Aptos"/>
              </a:rPr>
              <a:t>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1545336"/>
            <a:ext cx="4343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Motivation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1984248"/>
            <a:ext cx="4343400" cy="5486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“I want to join in.” Enjoyment and choice help movement feel worthwhile.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880360"/>
            <a:ext cx="5349240" cy="12618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85800" y="2880360"/>
            <a:ext cx="91440" cy="1261872"/>
          </a:xfrm>
          <a:prstGeom prst="roundRect">
            <a:avLst>
              <a:gd name="adj" fmla="val 12000"/>
            </a:avLst>
          </a:prstGeom>
          <a:solidFill>
            <a:srgbClr val="5BB570"/>
          </a:solidFill>
          <a:ln>
            <a:solidFill>
              <a:srgbClr val="5BB5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3044952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5BB570"/>
                </a:solidFill>
                <a:latin typeface="Aptos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3008376"/>
            <a:ext cx="4343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Connection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3447288"/>
            <a:ext cx="4343400" cy="5486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“I belong.” Movement can help children cooperate, communicate and build relationships.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2880360"/>
            <a:ext cx="5349240" cy="12618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172200" y="2880360"/>
            <a:ext cx="91440" cy="1261872"/>
          </a:xfrm>
          <a:prstGeom prst="roundRect">
            <a:avLst>
              <a:gd name="adj" fmla="val 12000"/>
            </a:avLst>
          </a:prstGeom>
          <a:solidFill>
            <a:srgbClr val="F79331"/>
          </a:solidFill>
          <a:ln>
            <a:solidFill>
              <a:srgbClr val="F79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0" y="3044952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79331"/>
                </a:solidFill>
                <a:latin typeface="Aptos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49440" y="3008376"/>
            <a:ext cx="4343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Understanding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49440" y="3447288"/>
            <a:ext cx="4343400" cy="5486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“I know what helps me.” Children learn about movement and reflect on their experiences.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4617720"/>
            <a:ext cx="10835640" cy="1078992"/>
          </a:xfrm>
          <a:prstGeom prst="roundRect">
            <a:avLst>
              <a:gd name="adj" fmla="val 12000"/>
            </a:avLst>
          </a:prstGeom>
          <a:solidFill>
            <a:srgbClr val="1E3548"/>
          </a:solidFill>
          <a:ln>
            <a:solidFill>
              <a:srgbClr val="1E3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05840" y="4773168"/>
            <a:ext cx="101955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A positive relationship with movement makes children more likely to be — and stay — active, supporting health, wellbeing and quality of life.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510528"/>
            <a:ext cx="5943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26C76"/>
                </a:solidFill>
                <a:latin typeface="Aptos"/>
              </a:rPr>
              <a:t>Towcester C of E Primary School  •  Physical Literacy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38428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26C76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E3548"/>
                </a:solidFill>
                <a:latin typeface="Aptos"/>
              </a:rPr>
              <a:t>Physical literacy brings four things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41248"/>
            <a:ext cx="10424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A high-quality experience supports the whole child.</a:t>
            </a:r>
          </a:p>
        </p:txBody>
      </p:sp>
      <p:pic>
        <p:nvPicPr>
          <p:cNvPr id="5" name="Picture 4" descr="extract_s1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64592"/>
            <a:ext cx="804672" cy="6922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600200"/>
            <a:ext cx="2267712" cy="34564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" y="1600200"/>
            <a:ext cx="2267712" cy="566928"/>
          </a:xfrm>
          <a:prstGeom prst="roundRect">
            <a:avLst>
              <a:gd name="adj" fmla="val 12000"/>
            </a:avLst>
          </a:prstGeom>
          <a:solidFill>
            <a:srgbClr val="0FAEDD"/>
          </a:solidFill>
          <a:ln>
            <a:solidFill>
              <a:srgbClr val="0FAE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682496"/>
            <a:ext cx="199339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MOVE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359152"/>
            <a:ext cx="822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0FAEDD"/>
                </a:solidFill>
                <a:latin typeface="Aptos"/>
              </a:rPr>
              <a:t>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3246120"/>
            <a:ext cx="1810512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1E3548"/>
                </a:solidFill>
                <a:latin typeface="Aptos"/>
              </a:rPr>
              <a:t>Movement skills • coordination • fitness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9584" y="1600200"/>
            <a:ext cx="2267712" cy="34564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529584" y="1600200"/>
            <a:ext cx="2267712" cy="566928"/>
          </a:xfrm>
          <a:prstGeom prst="roundRect">
            <a:avLst>
              <a:gd name="adj" fmla="val 12000"/>
            </a:avLst>
          </a:prstGeom>
          <a:solidFill>
            <a:srgbClr val="5BB570"/>
          </a:solidFill>
          <a:ln>
            <a:solidFill>
              <a:srgbClr val="5BB5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66744" y="1682496"/>
            <a:ext cx="199339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CONNECT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42816" y="2359152"/>
            <a:ext cx="822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5BB570"/>
                </a:solidFill>
                <a:latin typeface="Aptos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8183" y="3246120"/>
            <a:ext cx="1810512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1E3548"/>
                </a:solidFill>
                <a:latin typeface="Aptos"/>
              </a:rPr>
              <a:t>Social skills • relationships • belonging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1600200"/>
            <a:ext cx="2267712" cy="34564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400800" y="1600200"/>
            <a:ext cx="2267712" cy="566928"/>
          </a:xfrm>
          <a:prstGeom prst="roundRect">
            <a:avLst>
              <a:gd name="adj" fmla="val 12000"/>
            </a:avLst>
          </a:prstGeom>
          <a:solidFill>
            <a:srgbClr val="F79331"/>
          </a:solidFill>
          <a:ln>
            <a:solidFill>
              <a:srgbClr val="F79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37960" y="1682496"/>
            <a:ext cx="199339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THINK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4032" y="2359152"/>
            <a:ext cx="822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79331"/>
                </a:solidFill>
                <a:latin typeface="Aptos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3246120"/>
            <a:ext cx="1810512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1E3548"/>
                </a:solidFill>
                <a:latin typeface="Aptos"/>
              </a:rPr>
              <a:t>Knowledge • understanding • reflection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272016" y="1600200"/>
            <a:ext cx="2267712" cy="34564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272016" y="1600200"/>
            <a:ext cx="2267712" cy="566928"/>
          </a:xfrm>
          <a:prstGeom prst="roundRect">
            <a:avLst>
              <a:gd name="adj" fmla="val 12000"/>
            </a:avLst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409176" y="1682496"/>
            <a:ext cx="199339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FEEL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85248" y="2359152"/>
            <a:ext cx="822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EB1860"/>
                </a:solidFill>
                <a:latin typeface="Aptos"/>
              </a:rPr>
              <a:t>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3246120"/>
            <a:ext cx="1810512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1E3548"/>
                </a:solidFill>
                <a:latin typeface="Aptos"/>
              </a:rPr>
              <a:t>Motivation • confidence • resilience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440680"/>
            <a:ext cx="10332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>
                <a:solidFill>
                  <a:srgbClr val="626C76"/>
                </a:solidFill>
                <a:latin typeface="Aptos"/>
              </a:rPr>
              <a:t>These parts work together. A child may have the skills to take part, but confidence, enjoyment, understanding and belonging matter too.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510528"/>
            <a:ext cx="5943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26C76"/>
                </a:solidFill>
                <a:latin typeface="Aptos"/>
              </a:rPr>
              <a:t>Towcester C of E Primary School  •  Physical Literacy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8428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26C76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E3548"/>
                </a:solidFill>
                <a:latin typeface="Aptos"/>
              </a:rPr>
              <a:t>How Towcester supports physical literacy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41248"/>
            <a:ext cx="10424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Children need positive movement experiences in different places and situations.</a:t>
            </a:r>
          </a:p>
        </p:txBody>
      </p:sp>
      <p:pic>
        <p:nvPicPr>
          <p:cNvPr id="5" name="Picture 4" descr="extract_s1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64592"/>
            <a:ext cx="804672" cy="6922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49808" y="1417320"/>
            <a:ext cx="10698480" cy="804672"/>
          </a:xfrm>
          <a:prstGeom prst="roundRect">
            <a:avLst>
              <a:gd name="adj" fmla="val 12000"/>
            </a:avLst>
          </a:prstGeom>
          <a:solidFill>
            <a:srgbClr val="F6F8FA"/>
          </a:solidFill>
          <a:ln>
            <a:solidFill>
              <a:srgbClr val="F6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49808" y="1417320"/>
            <a:ext cx="164592" cy="804672"/>
          </a:xfrm>
          <a:prstGeom prst="roundRect">
            <a:avLst>
              <a:gd name="adj" fmla="val 12000"/>
            </a:avLst>
          </a:prstGeom>
          <a:solidFill>
            <a:srgbClr val="0FAEDD"/>
          </a:solidFill>
          <a:ln>
            <a:solidFill>
              <a:srgbClr val="0FAE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" y="1527048"/>
            <a:ext cx="24231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E3548"/>
                </a:solidFill>
                <a:latin typeface="Aptos"/>
              </a:rPr>
              <a:t>Mile a 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93008" y="1508760"/>
            <a:ext cx="7543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626C76"/>
                </a:solidFill>
                <a:latin typeface="Aptos"/>
              </a:rPr>
              <a:t>Whole-school opportunities to move regularly.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423160"/>
            <a:ext cx="10698480" cy="804672"/>
          </a:xfrm>
          <a:prstGeom prst="roundRect">
            <a:avLst>
              <a:gd name="adj" fmla="val 12000"/>
            </a:avLst>
          </a:prstGeom>
          <a:solidFill>
            <a:srgbClr val="F6F8FA"/>
          </a:solidFill>
          <a:ln>
            <a:solidFill>
              <a:srgbClr val="F6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49808" y="2423160"/>
            <a:ext cx="164592" cy="804672"/>
          </a:xfrm>
          <a:prstGeom prst="roundRect">
            <a:avLst>
              <a:gd name="adj" fmla="val 12000"/>
            </a:avLst>
          </a:prstGeom>
          <a:solidFill>
            <a:srgbClr val="5BB570"/>
          </a:solidFill>
          <a:ln>
            <a:solidFill>
              <a:srgbClr val="5BB5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15568" y="2532888"/>
            <a:ext cx="24231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E3548"/>
                </a:solidFill>
                <a:latin typeface="Aptos"/>
              </a:rPr>
              <a:t>Sports Leaders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3008" y="2514600"/>
            <a:ext cx="7543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626C76"/>
                </a:solidFill>
                <a:latin typeface="Aptos"/>
              </a:rPr>
              <a:t>Pupils role-model and lead positive activity.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3429000"/>
            <a:ext cx="10698480" cy="804672"/>
          </a:xfrm>
          <a:prstGeom prst="roundRect">
            <a:avLst>
              <a:gd name="adj" fmla="val 12000"/>
            </a:avLst>
          </a:prstGeom>
          <a:solidFill>
            <a:srgbClr val="F6F8FA"/>
          </a:solidFill>
          <a:ln>
            <a:solidFill>
              <a:srgbClr val="F6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49808" y="3429000"/>
            <a:ext cx="164592" cy="804672"/>
          </a:xfrm>
          <a:prstGeom prst="roundRect">
            <a:avLst>
              <a:gd name="adj" fmla="val 12000"/>
            </a:avLst>
          </a:prstGeom>
          <a:solidFill>
            <a:srgbClr val="F79331"/>
          </a:solidFill>
          <a:ln>
            <a:solidFill>
              <a:srgbClr val="F79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15568" y="3538728"/>
            <a:ext cx="24231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E3548"/>
                </a:solidFill>
                <a:latin typeface="Aptos"/>
              </a:rPr>
              <a:t>Competition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93008" y="3520440"/>
            <a:ext cx="7543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626C76"/>
                </a:solidFill>
                <a:latin typeface="Aptos"/>
              </a:rPr>
              <a:t>Inter- and intra-school experiences in different settings.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4434840"/>
            <a:ext cx="10698480" cy="804672"/>
          </a:xfrm>
          <a:prstGeom prst="roundRect">
            <a:avLst>
              <a:gd name="adj" fmla="val 12000"/>
            </a:avLst>
          </a:prstGeom>
          <a:solidFill>
            <a:srgbClr val="F6F8FA"/>
          </a:solidFill>
          <a:ln>
            <a:solidFill>
              <a:srgbClr val="F6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49808" y="4434840"/>
            <a:ext cx="164592" cy="804672"/>
          </a:xfrm>
          <a:prstGeom prst="roundRect">
            <a:avLst>
              <a:gd name="adj" fmla="val 12000"/>
            </a:avLst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15568" y="4544568"/>
            <a:ext cx="24231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E3548"/>
                </a:solidFill>
                <a:latin typeface="Aptos"/>
              </a:rPr>
              <a:t>Active lessons &amp; brain breaks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93008" y="4526279"/>
            <a:ext cx="7543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626C76"/>
                </a:solidFill>
                <a:latin typeface="Aptos"/>
              </a:rPr>
              <a:t>Linking learning with movement and creating positive associations.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532120"/>
            <a:ext cx="10378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E3548"/>
                </a:solidFill>
                <a:latin typeface="Aptos"/>
              </a:rPr>
              <a:t>Physical literacy cannot be built through one activity alone — it grows through many positive experiences over time.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10528"/>
            <a:ext cx="5943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26C76"/>
                </a:solidFill>
                <a:latin typeface="Aptos"/>
              </a:rPr>
              <a:t>Towcester C of E Primary School  •  Physical Literacy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8428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26C76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E3548"/>
                </a:solidFill>
                <a:latin typeface="Aptos"/>
              </a:rPr>
              <a:t>What does this look like for a child?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41248"/>
            <a:ext cx="10424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We want children to leave movement experiences feeling more able and more willing to take part again.</a:t>
            </a:r>
          </a:p>
        </p:txBody>
      </p:sp>
      <p:pic>
        <p:nvPicPr>
          <p:cNvPr id="5" name="Picture 4" descr="extract_s1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64592"/>
            <a:ext cx="804672" cy="6922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554480"/>
            <a:ext cx="2286000" cy="3383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408176" y="1828800"/>
            <a:ext cx="786384" cy="786384"/>
          </a:xfrm>
          <a:prstGeom prst="ellipse">
            <a:avLst/>
          </a:prstGeom>
          <a:solidFill>
            <a:srgbClr val="0FAEDD"/>
          </a:solidFill>
          <a:ln>
            <a:solidFill>
              <a:srgbClr val="0FAE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08176" y="1847088"/>
            <a:ext cx="786384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788920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548"/>
                </a:solidFill>
                <a:latin typeface="Aptos"/>
              </a:rPr>
              <a:t>I feel welcome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29000"/>
            <a:ext cx="1773936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626C76"/>
                </a:solidFill>
                <a:latin typeface="Aptos"/>
              </a:rPr>
              <a:t>Everyone can take part.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40" y="1554480"/>
            <a:ext cx="2286000" cy="3383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270248" y="1828800"/>
            <a:ext cx="786384" cy="786384"/>
          </a:xfrm>
          <a:prstGeom prst="ellipse">
            <a:avLst/>
          </a:prstGeom>
          <a:solidFill>
            <a:srgbClr val="5BB570"/>
          </a:solidFill>
          <a:ln>
            <a:solidFill>
              <a:srgbClr val="5BB5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270248" y="1847088"/>
            <a:ext cx="786384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9039" y="2788920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548"/>
                </a:solidFill>
                <a:latin typeface="Aptos"/>
              </a:rPr>
              <a:t>I can succeed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76472" y="3429000"/>
            <a:ext cx="1773936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626C76"/>
                </a:solidFill>
                <a:latin typeface="Aptos"/>
              </a:rPr>
              <a:t>Activities can be adapted so progress is possible.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82512" y="1554480"/>
            <a:ext cx="2286000" cy="3383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7132320" y="1828800"/>
            <a:ext cx="786384" cy="786384"/>
          </a:xfrm>
          <a:prstGeom prst="ellipse">
            <a:avLst/>
          </a:prstGeom>
          <a:solidFill>
            <a:srgbClr val="F79331"/>
          </a:solidFill>
          <a:ln>
            <a:solidFill>
              <a:srgbClr val="F79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32320" y="1847088"/>
            <a:ext cx="786384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11112" y="2788920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548"/>
                </a:solidFill>
                <a:latin typeface="Aptos"/>
              </a:rPr>
              <a:t>I have a voice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38544" y="3429000"/>
            <a:ext cx="1773936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626C76"/>
                </a:solidFill>
                <a:latin typeface="Aptos"/>
              </a:rPr>
              <a:t>Choice and reflection help children understand themselves.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244584" y="1554480"/>
            <a:ext cx="2286000" cy="3383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994392" y="1828800"/>
            <a:ext cx="786384" cy="786384"/>
          </a:xfrm>
          <a:prstGeom prst="ellipse">
            <a:avLst/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994392" y="1847088"/>
            <a:ext cx="786384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73184" y="2788920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548"/>
                </a:solidFill>
                <a:latin typeface="Aptos"/>
              </a:rPr>
              <a:t>I enjoy moving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5" y="3429000"/>
            <a:ext cx="1773936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626C76"/>
                </a:solidFill>
                <a:latin typeface="Aptos"/>
              </a:rPr>
              <a:t>Positive experiences build motivation to return.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" y="5257800"/>
            <a:ext cx="10872216" cy="621792"/>
          </a:xfrm>
          <a:prstGeom prst="roundRect">
            <a:avLst>
              <a:gd name="adj" fmla="val 12000"/>
            </a:avLst>
          </a:prstGeom>
          <a:solidFill>
            <a:srgbClr val="E8F4ED"/>
          </a:solidFill>
          <a:ln>
            <a:solidFill>
              <a:srgbClr val="E8F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14400" y="5358384"/>
            <a:ext cx="10332720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E3548"/>
                </a:solidFill>
                <a:latin typeface="Aptos"/>
              </a:rPr>
              <a:t>Success is personal: the aim is progress, confidence and a positive experience — not comparison with others.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510528"/>
            <a:ext cx="5943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26C76"/>
                </a:solidFill>
                <a:latin typeface="Aptos"/>
              </a:rPr>
              <a:t>Towcester C of E Primary School  •  Physical Literacy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38428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26C76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E3548"/>
                </a:solidFill>
                <a:latin typeface="Aptos"/>
              </a:rPr>
              <a:t>How families can help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41248"/>
            <a:ext cx="10424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You do not need specialist equipment or sporting expertise.</a:t>
            </a:r>
          </a:p>
        </p:txBody>
      </p:sp>
      <p:pic>
        <p:nvPicPr>
          <p:cNvPr id="5" name="Picture 4" descr="extract_s1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64592"/>
            <a:ext cx="804672" cy="69227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417320"/>
            <a:ext cx="5376672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" y="1417320"/>
            <a:ext cx="91440" cy="1060704"/>
          </a:xfrm>
          <a:prstGeom prst="roundRect">
            <a:avLst>
              <a:gd name="adj" fmla="val 12000"/>
            </a:avLst>
          </a:prstGeom>
          <a:solidFill>
            <a:srgbClr val="0FAEDD"/>
          </a:solidFill>
          <a:ln>
            <a:solidFill>
              <a:srgbClr val="0FAE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545336"/>
            <a:ext cx="482803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Make movement normal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1984248"/>
            <a:ext cx="4828032" cy="3474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Walk, scoot, play, dance, visit the park or move together.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44768" y="1417320"/>
            <a:ext cx="5376672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144768" y="1417320"/>
            <a:ext cx="91440" cy="1060704"/>
          </a:xfrm>
          <a:prstGeom prst="roundRect">
            <a:avLst>
              <a:gd name="adj" fmla="val 12000"/>
            </a:avLst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545336"/>
            <a:ext cx="482803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Focus on enjoyment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1984248"/>
            <a:ext cx="4828032" cy="3474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Ask “Did you enjoy it?” or “What did you learn?” rather than only who won.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2743200"/>
            <a:ext cx="5376672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58368" y="2743200"/>
            <a:ext cx="91440" cy="1060704"/>
          </a:xfrm>
          <a:prstGeom prst="roundRect">
            <a:avLst>
              <a:gd name="adj" fmla="val 12000"/>
            </a:avLst>
          </a:prstGeom>
          <a:solidFill>
            <a:srgbClr val="5BB570"/>
          </a:solidFill>
          <a:ln>
            <a:solidFill>
              <a:srgbClr val="5BB5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2871216"/>
            <a:ext cx="482803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Offer choice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" y="3310128"/>
            <a:ext cx="4828032" cy="3474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Different children enjoy different ways of moving. Let interests change.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44768" y="2743200"/>
            <a:ext cx="5376672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144768" y="2743200"/>
            <a:ext cx="91440" cy="1060704"/>
          </a:xfrm>
          <a:prstGeom prst="roundRect">
            <a:avLst>
              <a:gd name="adj" fmla="val 12000"/>
            </a:avLst>
          </a:prstGeom>
          <a:solidFill>
            <a:srgbClr val="F79331"/>
          </a:solidFill>
          <a:ln>
            <a:solidFill>
              <a:srgbClr val="F79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19088" y="2871216"/>
            <a:ext cx="482803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Praise effort &amp; courage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3310128"/>
            <a:ext cx="4828032" cy="3474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Notice trying, practising, teamwork and having another go.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4069080"/>
            <a:ext cx="5376672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58368" y="4069080"/>
            <a:ext cx="91440" cy="1060704"/>
          </a:xfrm>
          <a:prstGeom prst="roundRect">
            <a:avLst>
              <a:gd name="adj" fmla="val 12000"/>
            </a:avLst>
          </a:prstGeom>
          <a:solidFill>
            <a:srgbClr val="1E3548"/>
          </a:solidFill>
          <a:ln>
            <a:solidFill>
              <a:srgbClr val="1E3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32688" y="4197096"/>
            <a:ext cx="482803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Be a role model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" y="4636008"/>
            <a:ext cx="4828032" cy="3474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Show that movement can be social, useful and fun at every age.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44768" y="4069080"/>
            <a:ext cx="5376672" cy="10607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144768" y="4069080"/>
            <a:ext cx="91440" cy="1060704"/>
          </a:xfrm>
          <a:prstGeom prst="roundRect">
            <a:avLst>
              <a:gd name="adj" fmla="val 12000"/>
            </a:avLst>
          </a:prstGeom>
          <a:solidFill>
            <a:srgbClr val="F25040"/>
          </a:solidFill>
          <a:ln>
            <a:solidFill>
              <a:srgbClr val="F25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19088" y="4197096"/>
            <a:ext cx="4828032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548"/>
                </a:solidFill>
                <a:latin typeface="Aptos"/>
              </a:rPr>
              <a:t>Keep it positive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19088" y="4636008"/>
            <a:ext cx="4828032" cy="3474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26C76"/>
                </a:solidFill>
                <a:latin typeface="Aptos"/>
              </a:rPr>
              <a:t>A small positive experience is more valuable than pressure to perform.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510528"/>
            <a:ext cx="5943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26C76"/>
                </a:solidFill>
                <a:latin typeface="Aptos"/>
              </a:rPr>
              <a:t>Towcester C of E Primary School  •  Physical Literacy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8428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26C76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extract_s1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256032"/>
            <a:ext cx="822960" cy="7080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7240" y="713232"/>
            <a:ext cx="10607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1E3548"/>
                </a:solidFill>
                <a:latin typeface="Aptos"/>
              </a:rPr>
              <a:t>Let’s build positive movement experiences together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1645920"/>
            <a:ext cx="9902952" cy="1024128"/>
          </a:xfrm>
          <a:prstGeom prst="roundRect">
            <a:avLst>
              <a:gd name="adj" fmla="val 12000"/>
            </a:avLst>
          </a:prstGeom>
          <a:solidFill>
            <a:srgbClr val="EB1860"/>
          </a:solidFill>
          <a:ln>
            <a:solidFill>
              <a:srgbClr val="EB18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17320" y="1828800"/>
            <a:ext cx="9372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"/>
              </a:rPr>
              <a:t>Every child. Every ability. Many ways to move.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3063240"/>
            <a:ext cx="973836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1E3548"/>
                </a:solidFill>
                <a:latin typeface="Aptos"/>
              </a:rPr>
              <a:t>A physically literate child is developing the confidence, motivation, understanding and experiences that support a positive relationship with movement.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4343400"/>
            <a:ext cx="94183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626C76"/>
                </a:solidFill>
                <a:latin typeface="Aptos"/>
              </a:rPr>
              <a:t>A question to take away: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4754880"/>
            <a:ext cx="99669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1E3548"/>
                </a:solidFill>
                <a:latin typeface="Aptos"/>
              </a:rPr>
              <a:t>How can we help your child have one more positive movement experience this week?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5806440"/>
            <a:ext cx="97840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EB1860"/>
                </a:solidFill>
                <a:latin typeface="Aptos"/>
              </a:rPr>
              <a:t>School + home = a stronger foundation for an active life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0528"/>
            <a:ext cx="5943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26C76"/>
                </a:solidFill>
                <a:latin typeface="Aptos"/>
              </a:rPr>
              <a:t>Towcester C of E Primary School  •  Physical Literacy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84280" y="6510528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626C76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775</Words>
  <Application>Microsoft Office PowerPoint</Application>
  <PresentationFormat>Widescreen</PresentationFormat>
  <Paragraphs>111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Leigh Churchward</cp:lastModifiedBy>
  <cp:revision>1</cp:revision>
  <dcterms:created xsi:type="dcterms:W3CDTF">2013-01-27T09:14:16Z</dcterms:created>
  <dcterms:modified xsi:type="dcterms:W3CDTF">2026-09-09T13:44:33Z</dcterms:modified>
  <cp:category/>
</cp:coreProperties>
</file>